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7" r:id="rId2"/>
    <p:sldId id="389" r:id="rId3"/>
    <p:sldId id="460" r:id="rId4"/>
    <p:sldId id="426" r:id="rId5"/>
    <p:sldId id="461" r:id="rId6"/>
    <p:sldId id="479" r:id="rId7"/>
    <p:sldId id="478" r:id="rId8"/>
    <p:sldId id="457" r:id="rId9"/>
    <p:sldId id="458" r:id="rId10"/>
    <p:sldId id="427" r:id="rId11"/>
    <p:sldId id="466" r:id="rId12"/>
    <p:sldId id="459" r:id="rId13"/>
    <p:sldId id="468" r:id="rId14"/>
    <p:sldId id="361" r:id="rId15"/>
    <p:sldId id="391" r:id="rId16"/>
    <p:sldId id="480" r:id="rId17"/>
    <p:sldId id="481" r:id="rId18"/>
    <p:sldId id="482" r:id="rId19"/>
    <p:sldId id="483" r:id="rId20"/>
    <p:sldId id="476" r:id="rId21"/>
    <p:sldId id="390" r:id="rId22"/>
    <p:sldId id="392" r:id="rId23"/>
    <p:sldId id="442" r:id="rId24"/>
    <p:sldId id="428" r:id="rId25"/>
    <p:sldId id="430" r:id="rId26"/>
    <p:sldId id="393" r:id="rId27"/>
    <p:sldId id="429" r:id="rId28"/>
    <p:sldId id="363" r:id="rId29"/>
    <p:sldId id="394" r:id="rId30"/>
    <p:sldId id="395" r:id="rId31"/>
    <p:sldId id="396" r:id="rId32"/>
    <p:sldId id="484" r:id="rId33"/>
    <p:sldId id="397" r:id="rId34"/>
    <p:sldId id="398" r:id="rId35"/>
    <p:sldId id="464" r:id="rId36"/>
    <p:sldId id="465" r:id="rId37"/>
    <p:sldId id="399" r:id="rId38"/>
    <p:sldId id="470" r:id="rId39"/>
    <p:sldId id="477" r:id="rId40"/>
    <p:sldId id="467" r:id="rId41"/>
    <p:sldId id="471" r:id="rId42"/>
    <p:sldId id="401" r:id="rId43"/>
    <p:sldId id="402" r:id="rId44"/>
    <p:sldId id="405" r:id="rId45"/>
    <p:sldId id="472" r:id="rId46"/>
    <p:sldId id="473" r:id="rId47"/>
    <p:sldId id="475" r:id="rId48"/>
    <p:sldId id="474" r:id="rId49"/>
    <p:sldId id="433" r:id="rId50"/>
    <p:sldId id="364" r:id="rId51"/>
    <p:sldId id="410" r:id="rId52"/>
    <p:sldId id="411" r:id="rId53"/>
    <p:sldId id="412" r:id="rId54"/>
    <p:sldId id="381" r:id="rId55"/>
    <p:sldId id="407" r:id="rId56"/>
    <p:sldId id="408" r:id="rId57"/>
    <p:sldId id="422" r:id="rId58"/>
    <p:sldId id="423" r:id="rId59"/>
    <p:sldId id="445" r:id="rId60"/>
    <p:sldId id="406" r:id="rId61"/>
    <p:sldId id="446" r:id="rId62"/>
    <p:sldId id="424" r:id="rId63"/>
    <p:sldId id="425" r:id="rId64"/>
    <p:sldId id="437" r:id="rId65"/>
    <p:sldId id="448" r:id="rId66"/>
    <p:sldId id="449" r:id="rId67"/>
    <p:sldId id="439" r:id="rId68"/>
    <p:sldId id="438" r:id="rId69"/>
    <p:sldId id="450" r:id="rId70"/>
    <p:sldId id="451" r:id="rId71"/>
    <p:sldId id="452" r:id="rId72"/>
    <p:sldId id="453" r:id="rId73"/>
    <p:sldId id="454" r:id="rId74"/>
    <p:sldId id="455" r:id="rId75"/>
    <p:sldId id="456" r:id="rId76"/>
    <p:sldId id="367" r:id="rId77"/>
    <p:sldId id="421" r:id="rId78"/>
    <p:sldId id="31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70"/>
    <p:restoredTop sz="62051"/>
  </p:normalViewPr>
  <p:slideViewPr>
    <p:cSldViewPr snapToGrid="0" snapToObjects="1">
      <p:cViewPr varScale="1">
        <p:scale>
          <a:sx n="78" d="100"/>
          <a:sy n="78" d="100"/>
        </p:scale>
        <p:origin x="1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6D3E9-CB9A-F344-AC12-747E77E05BD1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4D18-6766-AF4E-9861-D2D199E0D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8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8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275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142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76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342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5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95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70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16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44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626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94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40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674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94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381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365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45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64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374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2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19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98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160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488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824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99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441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522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1336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4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26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254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96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402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373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169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389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2157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25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7102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051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0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4932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589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0740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2932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945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293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929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966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6674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998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20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3079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8507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68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5535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8201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2965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847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0033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5076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31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25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0288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9060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6628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904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2867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84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021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42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005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2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68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vst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0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gbuff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80504" y="3137687"/>
            <a:ext cx="4878397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974084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2606493" y="0"/>
            <a:ext cx="9602107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09256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1804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8380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64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861441"/>
            <a:ext cx="10327340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6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528734" y="2887664"/>
            <a:ext cx="114511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5400" dirty="0">
              <a:solidFill>
                <a:srgbClr val="DBA455"/>
              </a:solidFill>
              <a:latin typeface="Wingding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324432"/>
            <a:ext cx="10312996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5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987" y="1783601"/>
            <a:ext cx="482923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5" y="2622290"/>
            <a:ext cx="482924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1171" y="1783601"/>
            <a:ext cx="4884955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1171" y="2619063"/>
            <a:ext cx="4878500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96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70" y="559400"/>
            <a:ext cx="4774509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9750" y="562026"/>
            <a:ext cx="4774509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54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1031301" y="536673"/>
            <a:ext cx="10104435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4486019"/>
            <a:ext cx="10341685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4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PT-General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 descr="genbuffback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65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MV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-General11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484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0D180B-0554-7143-BE94-51A220C66786}" type="datetime1">
              <a:rPr lang="en-US"/>
              <a:pPr>
                <a:defRPr/>
              </a:pPr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08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1900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5384DF-3CC5-CF4E-9FE1-5084770CC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6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8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53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400" kern="1200">
          <a:solidFill>
            <a:srgbClr val="262626"/>
          </a:solidFill>
          <a:latin typeface="+mn-lt"/>
          <a:ea typeface="ＭＳ Ｐゴシック" charset="0"/>
          <a:cs typeface="ＭＳ Ｐゴシック" charset="0"/>
        </a:defRPr>
      </a:lvl1pPr>
      <a:lvl2pPr marL="4111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200" kern="1200">
          <a:solidFill>
            <a:srgbClr val="262626"/>
          </a:solidFill>
          <a:latin typeface="+mn-lt"/>
          <a:ea typeface="ＭＳ Ｐゴシック" charset="0"/>
          <a:cs typeface="+mn-cs"/>
        </a:defRPr>
      </a:lvl2pPr>
      <a:lvl3pPr marL="776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000" kern="1200">
          <a:solidFill>
            <a:srgbClr val="262626"/>
          </a:solidFill>
          <a:latin typeface="+mn-lt"/>
          <a:ea typeface="ＭＳ Ｐゴシック" charset="0"/>
          <a:cs typeface="+mn-cs"/>
        </a:defRPr>
      </a:lvl3pPr>
      <a:lvl4pPr marL="1187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kern="1200">
          <a:solidFill>
            <a:srgbClr val="262626"/>
          </a:solidFill>
          <a:latin typeface="+mn-lt"/>
          <a:ea typeface="ＭＳ Ｐゴシック" charset="0"/>
          <a:cs typeface="+mn-cs"/>
        </a:defRPr>
      </a:lvl4pPr>
      <a:lvl5pPr marL="150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1600" kern="1200">
          <a:solidFill>
            <a:srgbClr val="262626"/>
          </a:solidFill>
          <a:latin typeface="+mn-lt"/>
          <a:ea typeface="ＭＳ Ｐゴシック" charset="0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ynamodbguide.com/the-dynamo-paper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852307"/>
            <a:ext cx="6767694" cy="1258882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 Week 2 </a:t>
            </a:r>
          </a:p>
        </p:txBody>
      </p:sp>
    </p:spTree>
    <p:extLst>
      <p:ext uri="{BB962C8B-B14F-4D97-AF65-F5344CB8AC3E}">
        <p14:creationId xmlns:p14="http://schemas.microsoft.com/office/powerpoint/2010/main" val="63015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Model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7ED9D-046D-FA42-AA9F-C511EBE7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958850"/>
            <a:ext cx="8281649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0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D92E7-C96E-A946-BE0D-E4CD7F62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09" y="787079"/>
            <a:ext cx="10489938" cy="47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5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RDBMS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762000" y="866244"/>
            <a:ext cx="95219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RDBMS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 is static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consistency is a must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not going to be big in volume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 evolving over time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will be very big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involved are ok to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eventually consistent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1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RDBMS vs NoSQL Consistency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762000" y="866244"/>
            <a:ext cx="952195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RDBMS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 ensures that transaction can only bring database from one valid state to another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data written to database must be valid according to rules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request for an entity to any of the nodes should return the same data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Eventual consistency makes sure that data of each node gets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eventually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49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RDBMS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6D8FA9-DD56-DD4B-AD52-868D32DF8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560293"/>
              </p:ext>
            </p:extLst>
          </p:nvPr>
        </p:nvGraphicFramePr>
        <p:xfrm>
          <a:off x="1469036" y="1259310"/>
          <a:ext cx="8571044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522">
                  <a:extLst>
                    <a:ext uri="{9D8B030D-6E8A-4147-A177-3AD203B41FA5}">
                      <a16:colId xmlns:a16="http://schemas.microsoft.com/office/drawing/2014/main" val="2945067097"/>
                    </a:ext>
                  </a:extLst>
                </a:gridCol>
                <a:gridCol w="4285522">
                  <a:extLst>
                    <a:ext uri="{9D8B030D-6E8A-4147-A177-3AD203B41FA5}">
                      <a16:colId xmlns:a16="http://schemas.microsoft.com/office/drawing/2014/main" val="3965184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RDBMS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DynamoDB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46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18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4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50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Partition Key</a:t>
                      </a:r>
                    </a:p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Partition Key + Sort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82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 Secondary Index</a:t>
                      </a:r>
                    </a:p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 Secondary Index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44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221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into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D0530-E823-3244-B448-A60EFB0A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1" y="754799"/>
            <a:ext cx="9410217" cy="463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5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DynamoDB Functionality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CEEDB-DC2D-E441-BABA-929B499E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6" y="754799"/>
            <a:ext cx="11560628" cy="60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3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DynamoDB Functionality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CE2F4-5B03-2241-9FB5-61258E30F881}"/>
              </a:ext>
            </a:extLst>
          </p:cNvPr>
          <p:cNvSpPr txBox="1"/>
          <p:nvPr/>
        </p:nvSpPr>
        <p:spPr>
          <a:xfrm>
            <a:off x="440871" y="914400"/>
            <a:ext cx="112830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DynamoDB Transactional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DynamoDB now supports up to 25 unique items and 4 MB of data per transaction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Transactions enable developers to simplify their code, support workflows and business logic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add, update or delete multiple items as a single all-or-nothing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DynamoDB transactions are ACID compliant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docs.aws.amazon.com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amazondynamodb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/latest/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developerguide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transactions.html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8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DynamoDB Functionality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EA1A3-C338-A04C-8BF2-4B95C6BE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05" y="1099066"/>
            <a:ext cx="8191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DynamoDB Functionality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45955-0F4C-1C48-B91C-0711CA74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205" y="914400"/>
            <a:ext cx="89789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43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Internals Roadmap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762000" y="866244"/>
            <a:ext cx="952195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2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 Review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DynamoDB Functionality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types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 Keys &amp; Sort Keys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&amp; Local Secondary Index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Scan/Query data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 operations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3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Table/Item Example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1EB1E-9D3F-2D4D-916F-7050D3FD2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950630"/>
            <a:ext cx="8585200" cy="40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1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Internals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049312" y="802296"/>
            <a:ext cx="931389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Table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Collection of items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Each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Item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is a collection of attributes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Partition Key –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simple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primary key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uniquely identifies item in table; composed of one attribute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Composite Primary Key (Partition Key + Sort Key)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Secondary index –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execute query more flexibly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Streams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Capture data modification events in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tables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Size limits on the following components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Tables, items and attributes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Primary key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Secondary indexes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Streams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62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266987"/>
            <a:ext cx="86590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Table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– collection of data</a:t>
            </a:r>
            <a:endParaRPr 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Core unit of data in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09AF7-EF53-2A47-A207-C1C075BE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72" y="2325063"/>
            <a:ext cx="8990804" cy="30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266987"/>
            <a:ext cx="86590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When creating table you have to specify: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TableName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– name of the table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KeySchema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– attributes that are used for primary key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(table name and primary key is a must)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AttributeDefenitions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– data types for the key schema attributes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ProvisionedThroughput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– number of reads/writes per second that you need for this table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14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 Operations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266987"/>
            <a:ext cx="8659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CREATE, UPDATE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and</a:t>
            </a: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DELETE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UpdateTable</a:t>
            </a: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operation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Used to increase/decrease provisioned throughput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 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ListTables</a:t>
            </a: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operation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List of all available tables associated with your account for a specific endpoint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DescribeTable</a:t>
            </a: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operation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Get detailed information about the given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Note: Cannot rename table 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06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Provisioned Throughput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21336-4B46-6C4D-8666-123DD19CF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6" y="1296843"/>
            <a:ext cx="11640967" cy="29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18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266987"/>
            <a:ext cx="86590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Item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Each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table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has multiple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items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Core unit of data in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compare to row in RDBMS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Each item is uniquely identifiable by a primary key that is set on table level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Each item is a group of </a:t>
            </a:r>
            <a:r>
              <a:rPr 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attributes:</a:t>
            </a: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Bits of data on the item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E.g. ”Name” for user or “Year” for car.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Attributes have types (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strings, numbers, lists, sets, etc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.) – have to be provided when querying/writing items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7719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Operations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461857"/>
            <a:ext cx="86590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Item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Add attributes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Update attributes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Delete attributes</a:t>
            </a:r>
          </a:p>
        </p:txBody>
      </p:sp>
    </p:spTree>
    <p:extLst>
      <p:ext uri="{BB962C8B-B14F-4D97-AF65-F5344CB8AC3E}">
        <p14:creationId xmlns:p14="http://schemas.microsoft.com/office/powerpoint/2010/main" val="1027744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17085"/>
            <a:ext cx="865909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Attributes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Fundamental data element, cannot be broken down further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Example – item in 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StudentCatalog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table has attributes (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StudentName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StudentType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, Description, School, GPA, Graduate Program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).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Like columns in RDBMS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Different elements of data on particular item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Most attributes in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table are not required for every item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store different objects in one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Each item must have attribute for defined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primary key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of the table </a:t>
            </a:r>
          </a:p>
        </p:txBody>
      </p:sp>
    </p:spTree>
    <p:extLst>
      <p:ext uri="{BB962C8B-B14F-4D97-AF65-F5344CB8AC3E}">
        <p14:creationId xmlns:p14="http://schemas.microsoft.com/office/powerpoint/2010/main" val="4129438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F7B90-757F-BD4A-B53B-BF14689E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73" y="1023419"/>
            <a:ext cx="10108843" cy="345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9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89000" y="1634837"/>
            <a:ext cx="9753599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 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574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CBE9C-EE8D-9D47-9A78-24DE1128B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99" y="699856"/>
            <a:ext cx="11044712" cy="48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47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points about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StudentCatalog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17085"/>
            <a:ext cx="86590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Each item in the table has unique identifier 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primary key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). In the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StudentCatalog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table the primary key consists of one attribute –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ID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StudentCatalog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table is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schemaless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– you don’t have to define attributes or their data types in advance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Most attributes are scalar – they only have one value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Some items have nested attributes </a:t>
            </a:r>
          </a:p>
        </p:txBody>
      </p:sp>
    </p:spTree>
    <p:extLst>
      <p:ext uri="{BB962C8B-B14F-4D97-AF65-F5344CB8AC3E}">
        <p14:creationId xmlns:p14="http://schemas.microsoft.com/office/powerpoint/2010/main" val="289042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023BF-8EF0-D64C-843F-FBD157CDA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4" y="1054099"/>
            <a:ext cx="10037381" cy="2776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8F3475-7506-AB43-AA58-139E2C94A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594" y="4212771"/>
            <a:ext cx="7035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4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Key/Partition key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17085"/>
            <a:ext cx="86590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Primary Key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Uniquely identifies each item in the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Have to define PK while creating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Primary key cannot have NULL value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Two kinds of primary key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Partition Primary Key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Composite Primary Key (Partition + Sort Key)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Selecting Primary Key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Large number of distinct values 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6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Primary/Partition key Key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17085"/>
            <a:ext cx="86590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Partition Primary Key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Also used for building an unordered hash index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Every item in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represents logical key space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Distribute items by utilizing partition keys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Allow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table to be partitioned for scale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Keyspace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represents grouping of outmost data, similar to schema concept in RDBMS. Every table in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represents logical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keyspace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425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 Primary Key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1C458-0538-2042-A567-27917202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41" y="914400"/>
            <a:ext cx="7789996" cy="1691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D94F7-7F06-8049-AEA2-B2496F4CD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779" y="3020992"/>
            <a:ext cx="8071702" cy="24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7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 Primary Key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F975D-9D00-3A4F-8A2A-364276AE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12" y="1500843"/>
            <a:ext cx="8676989" cy="251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0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 Key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17085"/>
            <a:ext cx="8659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Create partition key by choosing key attribute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C5D1C-C138-7E47-B1B0-8A1A5D13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2" y="1683449"/>
            <a:ext cx="11452486" cy="349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82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Key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342663" y="1217426"/>
            <a:ext cx="96417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Also known as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range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key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Create partition key with sort key together to uniquely identify an item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There is no limit on the number of items per partition key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Except if you have local secondary indexes</a:t>
            </a:r>
          </a:p>
        </p:txBody>
      </p:sp>
    </p:spTree>
    <p:extLst>
      <p:ext uri="{BB962C8B-B14F-4D97-AF65-F5344CB8AC3E}">
        <p14:creationId xmlns:p14="http://schemas.microsoft.com/office/powerpoint/2010/main" val="216841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Composite Key – Partition and Sort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B3412-1392-F946-B0BF-12ADB613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0" y="1088025"/>
            <a:ext cx="9495726" cy="44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4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54238" y="313440"/>
            <a:ext cx="875046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RDBMS vs NoSQL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2050B-98F2-0F4D-B3AF-406E02C3E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30" y="810227"/>
            <a:ext cx="11269883" cy="46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5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Composite Key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6EFDF-BF9B-5D4D-B6F2-3433B52A8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0" y="851316"/>
            <a:ext cx="9406889" cy="45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17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on Partitions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40E4C-5979-1A43-8592-D1DF0599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10" y="1099066"/>
            <a:ext cx="8051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18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Composite Key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012155"/>
            <a:ext cx="8659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To create composite key – add sort key while creating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7438A-55BD-5A4B-9CBF-481D0931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6" y="1606255"/>
            <a:ext cx="10687987" cy="38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70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Indexes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012155"/>
            <a:ext cx="86590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RDBMS –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create index to perform fast queries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Create and database maintains it for you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Secondary Index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- Dynamo allows to create an index on attribute other than Primary Key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Extend different query patterns to read data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speed up queries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Two types of secondary indexes: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Global Secondary Index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Local Secondary Index </a:t>
            </a:r>
          </a:p>
        </p:txBody>
      </p:sp>
    </p:spTree>
    <p:extLst>
      <p:ext uri="{BB962C8B-B14F-4D97-AF65-F5344CB8AC3E}">
        <p14:creationId xmlns:p14="http://schemas.microsoft.com/office/powerpoint/2010/main" val="4160749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Secondary Indexes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012155"/>
            <a:ext cx="86590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Local Secondary Index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Allow you to re-sort the data in the partitions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Have to create it during table creation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Cannot add or delete at the later point of time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Allows us to query only one partition, same as base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Have to use partition key, which we created for the base table </a:t>
            </a:r>
          </a:p>
        </p:txBody>
      </p:sp>
    </p:spTree>
    <p:extLst>
      <p:ext uri="{BB962C8B-B14F-4D97-AF65-F5344CB8AC3E}">
        <p14:creationId xmlns:p14="http://schemas.microsoft.com/office/powerpoint/2010/main" val="2600952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Secondary Indexes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3C4D2-AC3E-AC47-B7A5-17A40D1C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95" y="1099066"/>
            <a:ext cx="9539387" cy="41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20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Secondary Indexes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012155"/>
            <a:ext cx="86590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Global Secondary Index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Let you query across the entire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Partition and sort key can be different from those in a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create them during table creation or after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Allows us to query across multiple partitions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 composite sort keys for compound indexes </a:t>
            </a:r>
          </a:p>
        </p:txBody>
      </p:sp>
    </p:spTree>
    <p:extLst>
      <p:ext uri="{BB962C8B-B14F-4D97-AF65-F5344CB8AC3E}">
        <p14:creationId xmlns:p14="http://schemas.microsoft.com/office/powerpoint/2010/main" val="3380321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Secondary Indexes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1ABD5-4B57-AA43-B5C2-C8AF468ED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41" y="914399"/>
            <a:ext cx="10156010" cy="41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23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Secondary Indexes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92A63-B373-5D4F-9071-F69B4C343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9" y="887647"/>
            <a:ext cx="8659091" cy="461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4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vs Local Index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07F38-E95B-5449-B31D-4F0B7B66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15" y="914400"/>
            <a:ext cx="8812086" cy="463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7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54238" y="313440"/>
            <a:ext cx="875046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AA9DA6-83C5-394E-A4BE-ACEEEA0D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0" y="1192193"/>
            <a:ext cx="9744335" cy="42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17085"/>
            <a:ext cx="8659091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supports: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Boolean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Byte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Int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Long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Float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Double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String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Date &amp; Calendar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BigDecemal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&amp;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BigInteger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List, Map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59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17085"/>
            <a:ext cx="86590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There Types: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Scalar type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Represents single value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String, number, Boolean, null, binary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Document type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Give you key-value pair of scalar types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Includes list and map types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Generally shown in JSON format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Set type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Group of multiple scalar types represented as array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String set, binary set, number set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312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Data types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17085"/>
            <a:ext cx="8659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List: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Store multiple values in order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Each value accessible using index 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Schools = [”GWU”, “UVA”, “VCU”, “NYU”, “GMU”]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Map: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Represented as key-value pairs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Each value is accessible using the key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 must be unique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Map of user’s age: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Users = {“John”:28, “Lisa”:29, “Sam”:31}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19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Data types (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con’t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17085"/>
            <a:ext cx="86590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Set Types: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Sets of number, string and binary values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All elements within set must be of the same type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Each value within set must be unique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No empty sets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stringSet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= [“Black”, “Green”, “Red”]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numberSet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= [42.2, -19, 7.5, 3.14]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binarySet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= [“xy3?=”, “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UzCPhk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=”, “zj788shbd=“]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085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982177"/>
            <a:ext cx="8659091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Feature local to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Allows you to see changes to your table items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Choose what you want to write to a stream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Keys only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Only key attribute of modified item will be written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New Image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Will write the item to the stream as it appears once it has been modified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Old Image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Will write item as it appeared before it was changed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New and Old Image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Both new and old image is written once item been changed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84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Streams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982177"/>
            <a:ext cx="8659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Create/Update/Delete item =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stream will write a stream record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99B26-DC48-6244-A293-F52E2BBA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066" y="1777392"/>
            <a:ext cx="9443803" cy="38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34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Streams and AWS Lambda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19403-F660-AB43-8F92-5F689B7D4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10" y="914399"/>
            <a:ext cx="8755492" cy="44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55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Supported Operations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982177"/>
            <a:ext cx="86590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Table operations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Create, Update and Delete tables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Item operations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Add, update and delete items from a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Retrieve a single or multiple items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Query and Scan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Query using table index or primary key or any created secondary indexes</a:t>
            </a:r>
          </a:p>
        </p:txBody>
      </p:sp>
    </p:spTree>
    <p:extLst>
      <p:ext uri="{BB962C8B-B14F-4D97-AF65-F5344CB8AC3E}">
        <p14:creationId xmlns:p14="http://schemas.microsoft.com/office/powerpoint/2010/main" val="3208622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Data From a Table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982177"/>
            <a:ext cx="8659091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RDBMS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to get data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Also use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clause to further restrict data parameters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GetItem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Retrieves single item from table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BatchGetItem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–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up to 100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GetItem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calls in a single operation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Query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Retrieves all items with specific partition key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BatchGetItem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–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up to 100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GetItem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calls in a single operation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Scan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Retrieves all items in a specified table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16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Item Using Primary Key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982177"/>
            <a:ext cx="865909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GetItem</a:t>
            </a: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action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Retrieve item by primary key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By default returns entire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specify parameters by using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ProjectionExpression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C24BB-4A2D-2A45-A07F-2C7CDF1B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10" y="3048778"/>
            <a:ext cx="8002960" cy="21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2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54238" y="313440"/>
            <a:ext cx="875046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954CF-A5EA-3245-86BA-970B40A30512}"/>
              </a:ext>
            </a:extLst>
          </p:cNvPr>
          <p:cNvSpPr txBox="1"/>
          <p:nvPr/>
        </p:nvSpPr>
        <p:spPr>
          <a:xfrm>
            <a:off x="342900" y="901148"/>
            <a:ext cx="113157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DynamoDB supports BASE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(BA) – Basically available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failure in some parts of distributed system and the rest of the system will continue to function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– Soft state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maybe eventually overwritten by more recent data</a:t>
            </a:r>
          </a:p>
          <a:p>
            <a:pPr marL="754063" lvl="1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 -  Eventually consistent </a:t>
            </a:r>
          </a:p>
          <a:p>
            <a:pPr marL="1119188" lvl="2" indent="-3429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a database might be in inconsistent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652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Querying a Table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982177"/>
            <a:ext cx="86590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E0BF7C-58F2-CD41-85B9-EE291AB3ABBA}"/>
              </a:ext>
            </a:extLst>
          </p:cNvPr>
          <p:cNvSpPr/>
          <p:nvPr/>
        </p:nvSpPr>
        <p:spPr>
          <a:xfrm>
            <a:off x="1484026" y="922217"/>
            <a:ext cx="8879175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Query 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Retrieve data based on some criteria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query with any table that has composite primary key (partition key and sort key)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Must specify equality condition for partition key and optionally condition for sort key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KeyCondtionExpression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– specify key values you want to query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Must use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ExpressionAttributeValues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in expression parameters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57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Querying a Table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982177"/>
            <a:ext cx="86590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D24AE-BBC2-7B45-9BE0-9358B534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81" y="1387802"/>
            <a:ext cx="9853285" cy="286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97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982177"/>
            <a:ext cx="86590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Scan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SQL – SELECT without WHERE returns all rows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specify filter criteria to manage search results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Consume large amounts of system resources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 SCAN for small tables or bulk export of data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Provides </a:t>
            </a:r>
            <a:r>
              <a:rPr lang="en-US" sz="2400" b="1" dirty="0" err="1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FilterExpression</a:t>
            </a: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parameter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 to filter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Applied after the entire table is scanned</a:t>
            </a:r>
          </a:p>
        </p:txBody>
      </p:sp>
    </p:spTree>
    <p:extLst>
      <p:ext uri="{BB962C8B-B14F-4D97-AF65-F5344CB8AC3E}">
        <p14:creationId xmlns:p14="http://schemas.microsoft.com/office/powerpoint/2010/main" val="2762490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45F77-A68F-6840-BE36-FE87C1498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87" y="1195997"/>
            <a:ext cx="9713247" cy="32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10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vs Scan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982177"/>
            <a:ext cx="86590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Performance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Query</a:t>
            </a: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is more efficient than scan operation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Query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works on limited set of items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Scan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works on the whole table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Scan</a:t>
            </a: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first returns entire table </a:t>
            </a: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Wingdings" pitchFamily="2" charset="2"/>
              </a:rPr>
              <a:t> applies filters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Wingdings" pitchFamily="2" charset="2"/>
              </a:rPr>
              <a:t>Query</a:t>
            </a: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Wingdings" pitchFamily="2" charset="2"/>
              </a:rPr>
              <a:t> depends on amount of data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Wingdings" pitchFamily="2" charset="2"/>
              </a:rPr>
              <a:t>Query</a:t>
            </a: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Wingdings" pitchFamily="2" charset="2"/>
              </a:rPr>
              <a:t> results can be either eventually consistent or optionally strongly consistent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Wingdings" pitchFamily="2" charset="2"/>
              </a:rPr>
              <a:t>Scan – </a:t>
            </a: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Wingdings" pitchFamily="2" charset="2"/>
              </a:rPr>
              <a:t>eventually consistent only</a:t>
            </a:r>
            <a:endParaRPr lang="en-US" sz="2400" b="1" dirty="0">
              <a:solidFill>
                <a:srgbClr val="972109">
                  <a:lumMod val="75000"/>
                </a:srgb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10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Querying and Scanning an Index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32077"/>
            <a:ext cx="8659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Perform query operations directly on index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Specify both table and index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F357B-C7F2-014D-98CD-991418D6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761" y="2159721"/>
            <a:ext cx="8474440" cy="30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54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Querying and Scanning an Index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132077"/>
            <a:ext cx="8659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 perform scan operations on secondary index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Specify both table and index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1F636-8DA8-FB44-99E7-B581F6BB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198" y="2321637"/>
            <a:ext cx="7723576" cy="17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219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Scan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266987"/>
            <a:ext cx="86590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Scan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operation works  on one partition at the time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Leads to underutilization of the provisioned throughput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Parallel Scan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divides table into multiple segments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Multiple treads and processes work on a single segment at a time.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Each retrieve 1 MB of data every time 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Best use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when we integrate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with other AWS services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Example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: AWS Redshift (import/export allows max utilization of provisioned resources)</a:t>
            </a:r>
          </a:p>
        </p:txBody>
      </p:sp>
    </p:spTree>
    <p:extLst>
      <p:ext uri="{BB962C8B-B14F-4D97-AF65-F5344CB8AC3E}">
        <p14:creationId xmlns:p14="http://schemas.microsoft.com/office/powerpoint/2010/main" val="3232082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and Counts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266987"/>
            <a:ext cx="86590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LIMIT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Limits results of query or scan to a specified number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Similar to RDBMS LIMIT (in MySQL)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COUNT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Set COUNT parameter to TRUE in Query or Scan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Instead of actual data set will get count of matching items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Data size limit is applied to Query or Scan counts also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285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Modifying Table Data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F037-6215-0747-8AF9-534FF20B4947}"/>
              </a:ext>
            </a:extLst>
          </p:cNvPr>
          <p:cNvSpPr/>
          <p:nvPr/>
        </p:nvSpPr>
        <p:spPr>
          <a:xfrm>
            <a:off x="1704110" y="1266987"/>
            <a:ext cx="865909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RDBMS  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 UPDATE to modify data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DynamoDB</a:t>
            </a:r>
            <a:endParaRPr 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UpdateItem</a:t>
            </a:r>
            <a:r>
              <a:rPr lang="en-US" sz="2400" b="1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972109">
                    <a:lumMod val="75000"/>
                  </a:srgb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action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Modify single item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 multiple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UpdateItem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actions for multiple updates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Must specify key attributes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Must specify </a:t>
            </a:r>
            <a:r>
              <a:rPr lang="en-US" sz="2400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UpdateExpression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to specify attribute values</a:t>
            </a:r>
          </a:p>
          <a:p>
            <a:pPr marL="1257300" lvl="2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Acts like UPDATE and INSERT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88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354238" y="313440"/>
            <a:ext cx="8750461" cy="587708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954CF-A5EA-3245-86BA-970B40A30512}"/>
              </a:ext>
            </a:extLst>
          </p:cNvPr>
          <p:cNvSpPr txBox="1"/>
          <p:nvPr/>
        </p:nvSpPr>
        <p:spPr>
          <a:xfrm>
            <a:off x="342900" y="901148"/>
            <a:ext cx="11315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to scale transactions in RDBMS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partition the database across multiple machines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transaction touches one machine, life is good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 transaction touches multiple machines, ACID becomes very expansive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 in RDBMS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 can help to increase throughput and lower latency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create multiple copies of each database partition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Spread queries across these replicas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for reads but writes can be very expansive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9176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Modifying Table Data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1E0A9-5DBE-254A-A75B-2DFA4B884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84" y="1152751"/>
            <a:ext cx="9145248" cy="34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71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Modifying Table Data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610A6-D3F7-3D43-B9BB-5A5E361E801A}"/>
              </a:ext>
            </a:extLst>
          </p:cNvPr>
          <p:cNvSpPr txBox="1"/>
          <p:nvPr/>
        </p:nvSpPr>
        <p:spPr>
          <a:xfrm>
            <a:off x="1154243" y="884417"/>
            <a:ext cx="9488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UpdateItem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writes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 succeeds only if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UpdateExpression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evaluates to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F092A-27D8-FD49-B6C3-9AC7EFA5B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43" y="2097235"/>
            <a:ext cx="10373689" cy="29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105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Modifying Table Data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610A6-D3F7-3D43-B9BB-5A5E361E801A}"/>
              </a:ext>
            </a:extLst>
          </p:cNvPr>
          <p:cNvSpPr txBox="1"/>
          <p:nvPr/>
        </p:nvSpPr>
        <p:spPr>
          <a:xfrm>
            <a:off x="1154243" y="884417"/>
            <a:ext cx="9488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UpdateItem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counters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of type Number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 to RDBMS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22015-D2F6-114A-9C1F-20AA67B7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43" y="2114729"/>
            <a:ext cx="9208958" cy="314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92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Deleting Table Data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610A6-D3F7-3D43-B9BB-5A5E361E801A}"/>
              </a:ext>
            </a:extLst>
          </p:cNvPr>
          <p:cNvSpPr txBox="1"/>
          <p:nvPr/>
        </p:nvSpPr>
        <p:spPr>
          <a:xfrm>
            <a:off x="1154243" y="884417"/>
            <a:ext cx="94887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RDBMS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removes one or ore rows from 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specify which rows to delete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DeleteItem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 deletes one item at the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Writes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 succeeds if a specific </a:t>
            </a: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ConditionExpression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evaluates to true</a:t>
            </a:r>
          </a:p>
        </p:txBody>
      </p:sp>
    </p:spTree>
    <p:extLst>
      <p:ext uri="{BB962C8B-B14F-4D97-AF65-F5344CB8AC3E}">
        <p14:creationId xmlns:p14="http://schemas.microsoft.com/office/powerpoint/2010/main" val="3726611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Deleting Table Data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5A3A9-7327-FC43-83DF-29E4CAEA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64" y="1558977"/>
            <a:ext cx="9514974" cy="30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40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Table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8DBC5-55B9-8942-9489-318F40DBDB0F}"/>
              </a:ext>
            </a:extLst>
          </p:cNvPr>
          <p:cNvSpPr txBox="1"/>
          <p:nvPr/>
        </p:nvSpPr>
        <p:spPr>
          <a:xfrm>
            <a:off x="1154243" y="914397"/>
            <a:ext cx="9488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RDBMS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TABLE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drops table permanently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DeleteTable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 deletes table permanently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404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0D355-EB00-A34E-84BA-80661C56F4E7}"/>
              </a:ext>
            </a:extLst>
          </p:cNvPr>
          <p:cNvSpPr txBox="1"/>
          <p:nvPr/>
        </p:nvSpPr>
        <p:spPr>
          <a:xfrm>
            <a:off x="494675" y="1217426"/>
            <a:ext cx="114374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https://www.dynamodbguide.com/the-dynamo-paper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Amazon </a:t>
            </a:r>
            <a:r>
              <a:rPr lang="en-US" dirty="0" err="1"/>
              <a:t>DynamoDB</a:t>
            </a:r>
            <a:r>
              <a:rPr lang="en-US" dirty="0"/>
              <a:t>: Developer Guide</a:t>
            </a:r>
          </a:p>
          <a:p>
            <a:endParaRPr lang="en-US" dirty="0"/>
          </a:p>
          <a:p>
            <a:r>
              <a:rPr lang="en-US" dirty="0"/>
              <a:t>Seven No SQL Databases in a Week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re:Invent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Series 2018</a:t>
            </a:r>
          </a:p>
        </p:txBody>
      </p:sp>
    </p:spTree>
    <p:extLst>
      <p:ext uri="{BB962C8B-B14F-4D97-AF65-F5344CB8AC3E}">
        <p14:creationId xmlns:p14="http://schemas.microsoft.com/office/powerpoint/2010/main" val="1625893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10669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3377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1055" y="2213864"/>
            <a:ext cx="9579995" cy="2413554"/>
          </a:xfrm>
        </p:spPr>
        <p:txBody>
          <a:bodyPr/>
          <a:lstStyle/>
          <a:p>
            <a:r>
              <a:rPr lang="en-US" dirty="0"/>
              <a:t>		       Reading Assignment: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                                       Dan Sullivan Chapter 5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7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1BA3F-5265-9E4E-AE13-0F59736E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446760"/>
            <a:ext cx="10662557" cy="51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6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F968C-27EB-D64A-9061-990892D9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355839"/>
            <a:ext cx="87376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31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W_Photography_Campus_0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24971</TotalTime>
  <Words>2191</Words>
  <Application>Microsoft Macintosh PowerPoint</Application>
  <PresentationFormat>Widescreen</PresentationFormat>
  <Paragraphs>501</Paragraphs>
  <Slides>78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Book Antiqua</vt:lpstr>
      <vt:lpstr>Calibri</vt:lpstr>
      <vt:lpstr>Wingdings</vt:lpstr>
      <vt:lpstr>GW_Photography_Campus_0</vt:lpstr>
      <vt:lpstr>Module 3 Week 2 </vt:lpstr>
      <vt:lpstr>DynamoDB Internals Roadmap  </vt:lpstr>
      <vt:lpstr>Week 1 Review</vt:lpstr>
      <vt:lpstr>Scaling RDBMS vs NoSQL databases</vt:lpstr>
      <vt:lpstr>DynamoDB </vt:lpstr>
      <vt:lpstr>DynamoDB </vt:lpstr>
      <vt:lpstr>DynamoDB </vt:lpstr>
      <vt:lpstr>PowerPoint Presentation</vt:lpstr>
      <vt:lpstr>PowerPoint Presentation</vt:lpstr>
      <vt:lpstr>DynamoDB Data Model   </vt:lpstr>
      <vt:lpstr>DynamoDB  </vt:lpstr>
      <vt:lpstr>DynamoDB vs RDBMS  </vt:lpstr>
      <vt:lpstr>RDBMS vs NoSQL Consistency</vt:lpstr>
      <vt:lpstr>DynamoDB vs RDBMS  </vt:lpstr>
      <vt:lpstr>Loading Data into DynamoDB  </vt:lpstr>
      <vt:lpstr>New DynamoDB Functionality  </vt:lpstr>
      <vt:lpstr>New DynamoDB Functionality  </vt:lpstr>
      <vt:lpstr>New DynamoDB Functionality  </vt:lpstr>
      <vt:lpstr>New DynamoDB Functionality  </vt:lpstr>
      <vt:lpstr>DynamoDB Table/Item Example  </vt:lpstr>
      <vt:lpstr>DynamoDB Internals  </vt:lpstr>
      <vt:lpstr>DynamoDB Table   </vt:lpstr>
      <vt:lpstr>DynamoDB Table   </vt:lpstr>
      <vt:lpstr>DynamoDB Table Operations   </vt:lpstr>
      <vt:lpstr>Provisioned Throughput  </vt:lpstr>
      <vt:lpstr>Item  </vt:lpstr>
      <vt:lpstr>Item Operations  </vt:lpstr>
      <vt:lpstr>Attributes   </vt:lpstr>
      <vt:lpstr>Attributes   </vt:lpstr>
      <vt:lpstr>Attributes   </vt:lpstr>
      <vt:lpstr>Key points about StudentCatalog table   </vt:lpstr>
      <vt:lpstr>Attributes   </vt:lpstr>
      <vt:lpstr>Primary Key/Partition key  </vt:lpstr>
      <vt:lpstr>Primary/Partition key Key  </vt:lpstr>
      <vt:lpstr>Partition Primary Key  </vt:lpstr>
      <vt:lpstr>Partition Primary Key  </vt:lpstr>
      <vt:lpstr>Partition Key  </vt:lpstr>
      <vt:lpstr>Sort Key  </vt:lpstr>
      <vt:lpstr>Composite Key – Partition and Sort  </vt:lpstr>
      <vt:lpstr>Composite Key  </vt:lpstr>
      <vt:lpstr>More on Partitions   </vt:lpstr>
      <vt:lpstr>Composite Key  </vt:lpstr>
      <vt:lpstr>Secondary Indexes   </vt:lpstr>
      <vt:lpstr>Local Secondary Indexes   </vt:lpstr>
      <vt:lpstr>Local Secondary Indexes   </vt:lpstr>
      <vt:lpstr>Global Secondary Indexes   </vt:lpstr>
      <vt:lpstr>Global Secondary Indexes   </vt:lpstr>
      <vt:lpstr>Global Secondary Indexes   </vt:lpstr>
      <vt:lpstr>Global vs Local Index   </vt:lpstr>
      <vt:lpstr>Data types   </vt:lpstr>
      <vt:lpstr>Data types   </vt:lpstr>
      <vt:lpstr>Document Data types   </vt:lpstr>
      <vt:lpstr>Document Data types (con’t)   </vt:lpstr>
      <vt:lpstr>Streams   </vt:lpstr>
      <vt:lpstr>Streams   </vt:lpstr>
      <vt:lpstr>DynamoDB Streams and AWS Lambda  </vt:lpstr>
      <vt:lpstr>DynamoDB Supported Operations  </vt:lpstr>
      <vt:lpstr>Reading Data From a Table   </vt:lpstr>
      <vt:lpstr>Reading Item Using Primary Key  </vt:lpstr>
      <vt:lpstr>Querying a Table  </vt:lpstr>
      <vt:lpstr>Querying a Table  </vt:lpstr>
      <vt:lpstr>Scan   </vt:lpstr>
      <vt:lpstr>Scan   </vt:lpstr>
      <vt:lpstr>Query vs Scan   </vt:lpstr>
      <vt:lpstr>Querying and Scanning an Index   </vt:lpstr>
      <vt:lpstr>Querying and Scanning an Index   </vt:lpstr>
      <vt:lpstr>Parallel Scan  </vt:lpstr>
      <vt:lpstr>Limit and Counts  </vt:lpstr>
      <vt:lpstr>Modifying Table Data  </vt:lpstr>
      <vt:lpstr>Modifying Table Data  </vt:lpstr>
      <vt:lpstr>Modifying Table Data  </vt:lpstr>
      <vt:lpstr>Modifying Table Data  </vt:lpstr>
      <vt:lpstr>Deleting Table Data  </vt:lpstr>
      <vt:lpstr>Deleting Table Data  </vt:lpstr>
      <vt:lpstr>Remove Table  </vt:lpstr>
      <vt:lpstr>Sources </vt:lpstr>
      <vt:lpstr>Lab  </vt:lpstr>
      <vt:lpstr>         Reading Assignment:                                         Dan Sullivan Chapter 5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SQL</dc:title>
  <dc:creator>Microsoft Office User</dc:creator>
  <cp:lastModifiedBy>Mendenhall, Anya Olegovna</cp:lastModifiedBy>
  <cp:revision>445</cp:revision>
  <dcterms:created xsi:type="dcterms:W3CDTF">2018-08-27T00:58:12Z</dcterms:created>
  <dcterms:modified xsi:type="dcterms:W3CDTF">2019-10-01T04:13:43Z</dcterms:modified>
</cp:coreProperties>
</file>